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77" r:id="rId5"/>
    <p:sldId id="279" r:id="rId6"/>
    <p:sldId id="278" r:id="rId7"/>
    <p:sldId id="262" r:id="rId8"/>
    <p:sldId id="269" r:id="rId9"/>
    <p:sldId id="270" r:id="rId10"/>
    <p:sldId id="271" r:id="rId11"/>
    <p:sldId id="281" r:id="rId12"/>
    <p:sldId id="272" r:id="rId13"/>
    <p:sldId id="263" r:id="rId14"/>
    <p:sldId id="280" r:id="rId15"/>
    <p:sldId id="273" r:id="rId16"/>
    <p:sldId id="284" r:id="rId17"/>
    <p:sldId id="266" r:id="rId18"/>
    <p:sldId id="283" r:id="rId19"/>
    <p:sldId id="267" r:id="rId20"/>
    <p:sldId id="275" r:id="rId21"/>
    <p:sldId id="282" r:id="rId22"/>
    <p:sldId id="276" r:id="rId23"/>
    <p:sldId id="268" r:id="rId24"/>
    <p:sldId id="259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1" autoAdjust="0"/>
    <p:restoredTop sz="93871" autoAdjust="0"/>
  </p:normalViewPr>
  <p:slideViewPr>
    <p:cSldViewPr snapToGrid="0">
      <p:cViewPr varScale="1">
        <p:scale>
          <a:sx n="90" d="100"/>
          <a:sy n="90" d="100"/>
        </p:scale>
        <p:origin x="213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541367-2A1E-4159-851C-1650C2894AC0}" type="datetimeFigureOut">
              <a:rPr lang="zh-CN" altLang="en-US" smtClean="0"/>
              <a:t>2025/3/27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F254FD-4C24-4047-9333-F4AE7AD12B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830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F254FD-4C24-4047-9333-F4AE7AD12B5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285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F254FD-4C24-4047-9333-F4AE7AD12B5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596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F254FD-4C24-4047-9333-F4AE7AD12B5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655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所有构造都依赖于随机预言机模型，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横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线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之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上的方案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还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依赖于代数群模型。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F254FD-4C24-4047-9333-F4AE7AD12B5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94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9EC2AAE-4842-4E38-A979-405FAF423F9D}"/>
              </a:ext>
            </a:extLst>
          </p:cNvPr>
          <p:cNvCxnSpPr>
            <a:cxnSpLocks/>
          </p:cNvCxnSpPr>
          <p:nvPr userDrawn="1"/>
        </p:nvCxnSpPr>
        <p:spPr>
          <a:xfrm>
            <a:off x="190240" y="3602038"/>
            <a:ext cx="1179855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30AD9F05-0E80-42B0-9326-247D8229C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9BD7BE3-B4BF-47FD-925D-B60C9B329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7DBD22-D569-4D14-8416-690A1B217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A0AD5-6245-4EDA-85A6-F2598F172ED7}" type="datetimeFigureOut">
              <a:rPr lang="zh-CN" altLang="en-US" smtClean="0"/>
              <a:t>2025/3/27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1A70D1-A21B-4209-A51C-5C0ECB9DA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590B5A-D57A-4FA3-B678-806A76CE5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050" y="6356350"/>
            <a:ext cx="2743200" cy="365125"/>
          </a:xfrm>
        </p:spPr>
        <p:txBody>
          <a:bodyPr/>
          <a:lstStyle>
            <a:lvl1pPr>
              <a:defRPr sz="140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Page </a:t>
            </a:r>
            <a:fld id="{C0C7B56B-01BE-4B5F-829D-28698F349B74}" type="slidenum">
              <a:rPr lang="zh-CN" altLang="en-US" smtClean="0"/>
              <a:pPr/>
              <a:t>‹#›</a:t>
            </a:fld>
            <a:r>
              <a:rPr lang="en-US" altLang="zh-CN" dirty="0"/>
              <a:t>/20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A645050-0286-4611-8269-B9FD099A5C55}"/>
              </a:ext>
            </a:extLst>
          </p:cNvPr>
          <p:cNvSpPr txBox="1"/>
          <p:nvPr userDrawn="1"/>
        </p:nvSpPr>
        <p:spPr>
          <a:xfrm>
            <a:off x="10861994" y="6400393"/>
            <a:ext cx="1138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</a:t>
            </a:r>
            <a:fld id="{C0C7B56B-01BE-4B5F-829D-28698F349B74}" type="slidenum">
              <a:rPr lang="zh-CN" altLang="en-US" sz="160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/24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912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F9B878-04C7-41B4-8568-22A76553D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71CFB5E-9BAF-452A-82E2-180BFA3802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1F02CE-ED0F-4E0C-B477-EF20F4639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A0AD5-6245-4EDA-85A6-F2598F172ED7}" type="datetimeFigureOut">
              <a:rPr lang="zh-CN" altLang="en-US" smtClean="0"/>
              <a:t>2025/3/27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CF62AF-3BDD-41D5-842F-43EF5C31C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F4989F-2D90-49B1-A02C-65082431E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7B56B-01BE-4B5F-829D-28698F349B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079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EDEBF17-5B80-45E8-95BE-B490C0A570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0BF2288-332A-43C6-9933-08D6E880AC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75E24E-ED0F-4B65-9E72-909C00D7A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A0AD5-6245-4EDA-85A6-F2598F172ED7}" type="datetimeFigureOut">
              <a:rPr lang="zh-CN" altLang="en-US" smtClean="0"/>
              <a:t>2025/3/27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2C6FC6-FE00-4F6A-A68F-641D3B074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C0C0EE-136D-40ED-ABF7-3FF3E2BA8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7B56B-01BE-4B5F-829D-28698F349B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799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C644E756-75D8-45FC-AE13-D7FDFA5CD3F9}"/>
              </a:ext>
            </a:extLst>
          </p:cNvPr>
          <p:cNvSpPr txBox="1"/>
          <p:nvPr userDrawn="1"/>
        </p:nvSpPr>
        <p:spPr>
          <a:xfrm>
            <a:off x="10861994" y="6400393"/>
            <a:ext cx="1138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</a:t>
            </a:r>
            <a:fld id="{C0C7B56B-01BE-4B5F-829D-28698F349B74}" type="slidenum">
              <a:rPr lang="zh-CN" altLang="en-US" sz="160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/24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405B8C6-0FC9-4B1F-82B4-2FAB657010E6}"/>
              </a:ext>
            </a:extLst>
          </p:cNvPr>
          <p:cNvCxnSpPr>
            <a:cxnSpLocks/>
          </p:cNvCxnSpPr>
          <p:nvPr userDrawn="1"/>
        </p:nvCxnSpPr>
        <p:spPr>
          <a:xfrm>
            <a:off x="196720" y="796634"/>
            <a:ext cx="1179855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DFEA887E-4255-45C9-BA3F-3398B971D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31037A-CFE5-496C-8AA7-5E9A0BAE8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A8653C-77CD-4E80-B0AA-BED0FE71F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A0AD5-6245-4EDA-85A6-F2598F172ED7}" type="datetimeFigureOut">
              <a:rPr lang="zh-CN" altLang="en-US" smtClean="0"/>
              <a:t>2025/3/27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1F9183-1AA9-4491-86F6-8BFE461DE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85C869-B8BF-4422-8473-B193C600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7B56B-01BE-4B5F-829D-28698F349B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316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192FE1-73D2-442F-9571-1DD0641DE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F8A902-8375-411E-ACB6-FF364DBEF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221F47-2275-4A8F-A679-07580C7A2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A0AD5-6245-4EDA-85A6-F2598F172ED7}" type="datetimeFigureOut">
              <a:rPr lang="zh-CN" altLang="en-US" smtClean="0"/>
              <a:t>2025/3/27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05D56F-E07B-4EAC-870A-F9E94E444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09BC60-E46A-4CC2-A547-BFD561D76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7B56B-01BE-4B5F-829D-28698F349B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8722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38D20E-F110-485E-A637-40BC1B350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E8270C-7E8F-4276-BC6F-62E00CDF8A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63F9F2F-D9A2-4C47-BDFC-77559C585D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93C5B20-2BBF-4E31-83A0-331038590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A0AD5-6245-4EDA-85A6-F2598F172ED7}" type="datetimeFigureOut">
              <a:rPr lang="zh-CN" altLang="en-US" smtClean="0"/>
              <a:t>2025/3/27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59728D9-D70C-45BC-ABA4-B4D8B0206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E8BC54-0BF8-40DE-A538-971DA4FDD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7B56B-01BE-4B5F-829D-28698F349B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191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821DB2-A495-4D61-80BC-976B32715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15B850-48BE-4F45-AA96-A134A27DE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816CB4D-7EBD-469A-AA22-1059B5737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36AD2F6-3555-4821-9ACE-C7CFE74BC4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4A2915A-1B45-46F0-B94F-5FE2690CCE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B05A3C0-F44D-446A-B149-E9B8AAD1D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A0AD5-6245-4EDA-85A6-F2598F172ED7}" type="datetimeFigureOut">
              <a:rPr lang="zh-CN" altLang="en-US" smtClean="0"/>
              <a:t>2025/3/27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2A6AA3A-ED3D-4EBD-9BD2-36306A05D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EF1EBAA-DEE2-40FE-A72E-80C367393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7B56B-01BE-4B5F-829D-28698F349B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590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A1B4D5-9371-4519-9459-82CD9676D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956EBAD-F201-496F-9A65-880A27A80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A0AD5-6245-4EDA-85A6-F2598F172ED7}" type="datetimeFigureOut">
              <a:rPr lang="zh-CN" altLang="en-US" smtClean="0"/>
              <a:t>2025/3/27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6A88971-84C1-418B-A2A4-F857F8B70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FABC795-5366-49AC-AE9D-0F61A074E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7B56B-01BE-4B5F-829D-28698F349B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073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45FB62-0933-4214-9C2A-4F63E3A52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A0AD5-6245-4EDA-85A6-F2598F172ED7}" type="datetimeFigureOut">
              <a:rPr lang="zh-CN" altLang="en-US" smtClean="0"/>
              <a:t>2025/3/27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09848A2-772D-4477-B642-9FD98C134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5E8034-D7E2-4FC8-A1F6-F0E45792F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7B56B-01BE-4B5F-829D-28698F349B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74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E32F72-A9CA-4CA3-9EA1-E04354AB7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DA1468-E408-4A28-8611-406710755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B843DF4-9F53-4387-A3E8-5BD85DB0E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EF1DA7-823C-4FD4-9F84-1A999961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A0AD5-6245-4EDA-85A6-F2598F172ED7}" type="datetimeFigureOut">
              <a:rPr lang="zh-CN" altLang="en-US" smtClean="0"/>
              <a:t>2025/3/27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8F633B-027E-425D-9339-A93796D37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60F050-2316-49DD-8827-C9B989EDD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7B56B-01BE-4B5F-829D-28698F349B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594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F7E5E5-0BD3-4E39-AE55-E27D0A196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826DD71-BD01-46EF-845B-1B0743A9C6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D1F1442-E8A8-417F-8146-00BCEAEEA8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AB23F2F-C711-49F1-BEF0-76FC575FA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A0AD5-6245-4EDA-85A6-F2598F172ED7}" type="datetimeFigureOut">
              <a:rPr lang="zh-CN" altLang="en-US" smtClean="0"/>
              <a:t>2025/3/27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1ACF80F-BC3D-4311-BC43-3F27AB905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53E616-BA4A-4041-BFDB-527392180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7B56B-01BE-4B5F-829D-28698F349B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506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00FDDF2-1196-4077-999C-641DDE7ED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2B5E14-7097-4932-8292-9DA29A410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B15363-CE11-4B50-A4A0-A2C098B82F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3A0AD5-6245-4EDA-85A6-F2598F172ED7}" type="datetimeFigureOut">
              <a:rPr lang="zh-CN" altLang="en-US" smtClean="0"/>
              <a:t>2025/3/27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7E81FE-FD7B-41CA-B179-EAB64471B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836D5A-FBCA-4351-ABB6-722BC981B6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7B56B-01BE-4B5F-829D-28698F349B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476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C6079C-88D1-414A-A7A1-266A8CB9E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1975" y="1098550"/>
            <a:ext cx="8528050" cy="2387600"/>
          </a:xfrm>
        </p:spPr>
        <p:txBody>
          <a:bodyPr>
            <a:normAutofit/>
          </a:bodyPr>
          <a:lstStyle/>
          <a:p>
            <a:r>
              <a:rPr lang="en-US" altLang="zh-C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Practical Blind Signatures </a:t>
            </a:r>
            <a:br>
              <a:rPr lang="en-US" altLang="zh-C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Pairing-Free Groups</a:t>
            </a:r>
            <a:endParaRPr lang="zh-CN" alt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C1A87D-3D3C-4085-9230-93AF78650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624116"/>
            <a:ext cx="9144000" cy="939969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ASIACRYPT 2024</a:t>
            </a:r>
          </a:p>
          <a:p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黄博 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2025.3.28</a:t>
            </a:r>
            <a:endParaRPr lang="zh-CN" altLang="en-US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297792-4B18-43BE-BB20-900E1C3EE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822" y="3783024"/>
            <a:ext cx="5544355" cy="165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7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4272C88-60E4-4179-8061-A3BDF08008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587"/>
          <a:stretch/>
        </p:blipFill>
        <p:spPr>
          <a:xfrm>
            <a:off x="699726" y="1215404"/>
            <a:ext cx="10792548" cy="467518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2A53945-A367-4C08-A6A2-D2361152E6C4}"/>
              </a:ext>
            </a:extLst>
          </p:cNvPr>
          <p:cNvSpPr txBox="1"/>
          <p:nvPr/>
        </p:nvSpPr>
        <p:spPr>
          <a:xfrm>
            <a:off x="228600" y="95250"/>
            <a:ext cx="2843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Preliminaries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160573F-E697-4A49-A3D7-862114BD3716}"/>
              </a:ext>
            </a:extLst>
          </p:cNvPr>
          <p:cNvSpPr txBox="1"/>
          <p:nvPr/>
        </p:nvSpPr>
        <p:spPr>
          <a:xfrm>
            <a:off x="92764" y="3208802"/>
            <a:ext cx="840689" cy="132343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(A, </a:t>
            </a:r>
            <a:r>
              <a:rPr lang="en-US" altLang="zh-CN" sz="2000" dirty="0" err="1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st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algn="r"/>
            <a:endParaRPr lang="en-US" altLang="zh-CN" sz="2000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r"/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z</a:t>
            </a:r>
          </a:p>
          <a:p>
            <a:pPr algn="r"/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19442EF-F3E9-4DD5-AD22-DFF994B29EE5}"/>
              </a:ext>
            </a:extLst>
          </p:cNvPr>
          <p:cNvSpPr txBox="1"/>
          <p:nvPr/>
        </p:nvSpPr>
        <p:spPr>
          <a:xfrm>
            <a:off x="3334892" y="93544"/>
            <a:ext cx="48861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NP-Relation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Σ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协议</a:t>
            </a:r>
          </a:p>
        </p:txBody>
      </p:sp>
    </p:spTree>
    <p:extLst>
      <p:ext uri="{BB962C8B-B14F-4D97-AF65-F5344CB8AC3E}">
        <p14:creationId xmlns:p14="http://schemas.microsoft.com/office/powerpoint/2010/main" val="18641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4272C88-60E4-4179-8061-A3BDF08008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746" b="2667"/>
          <a:stretch/>
        </p:blipFill>
        <p:spPr>
          <a:xfrm>
            <a:off x="543424" y="1001158"/>
            <a:ext cx="11105152" cy="524317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2A53945-A367-4C08-A6A2-D2361152E6C4}"/>
              </a:ext>
            </a:extLst>
          </p:cNvPr>
          <p:cNvSpPr txBox="1"/>
          <p:nvPr/>
        </p:nvSpPr>
        <p:spPr>
          <a:xfrm>
            <a:off x="228600" y="95250"/>
            <a:ext cx="2843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Preliminaries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71A5B5-873D-4D7B-9E9C-915E849AA38E}"/>
              </a:ext>
            </a:extLst>
          </p:cNvPr>
          <p:cNvSpPr txBox="1"/>
          <p:nvPr/>
        </p:nvSpPr>
        <p:spPr>
          <a:xfrm>
            <a:off x="3334892" y="-12472"/>
            <a:ext cx="488611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orrectness</a:t>
            </a:r>
            <a:endParaRPr lang="en-US" altLang="zh-CN" sz="16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pecial honest-verifier zero-knowledge</a:t>
            </a:r>
            <a:endParaRPr lang="en-US" altLang="zh-CN" sz="16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(2-)special soundness</a:t>
            </a:r>
          </a:p>
        </p:txBody>
      </p:sp>
    </p:spTree>
    <p:extLst>
      <p:ext uri="{BB962C8B-B14F-4D97-AF65-F5344CB8AC3E}">
        <p14:creationId xmlns:p14="http://schemas.microsoft.com/office/powerpoint/2010/main" val="2041844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2A53945-A367-4C08-A6A2-D2361152E6C4}"/>
              </a:ext>
            </a:extLst>
          </p:cNvPr>
          <p:cNvSpPr txBox="1"/>
          <p:nvPr/>
        </p:nvSpPr>
        <p:spPr>
          <a:xfrm>
            <a:off x="228600" y="95250"/>
            <a:ext cx="2843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Preliminaries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0B9F40-59B8-4D59-8996-8B1A7B1A7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852" y="1145365"/>
            <a:ext cx="10036296" cy="23534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0A7AB49-9037-4FD9-8E77-3A5D4C2A4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852" y="3734825"/>
            <a:ext cx="10041517" cy="249146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DB8E957-289E-459D-9DB7-B661112402C5}"/>
              </a:ext>
            </a:extLst>
          </p:cNvPr>
          <p:cNvSpPr txBox="1"/>
          <p:nvPr/>
        </p:nvSpPr>
        <p:spPr>
          <a:xfrm>
            <a:off x="3334892" y="133300"/>
            <a:ext cx="48861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NIPS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WI</a:t>
            </a:r>
            <a:endParaRPr lang="zh-CN" altLang="en-US" sz="16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18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033F1E3-3BA1-4E4A-9F6A-5FA68F304FDA}"/>
              </a:ext>
            </a:extLst>
          </p:cNvPr>
          <p:cNvSpPr txBox="1"/>
          <p:nvPr/>
        </p:nvSpPr>
        <p:spPr>
          <a:xfrm>
            <a:off x="234950" y="139700"/>
            <a:ext cx="9999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BBSig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Pairing-free signature based on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Boneh-Boyen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IBE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29918B-7FDC-4889-9313-8E5EB0D52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1000646"/>
            <a:ext cx="8868262" cy="53802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A7A8BAE-3E16-492C-BEB1-A16FE615DBA2}"/>
              </a:ext>
            </a:extLst>
          </p:cNvPr>
          <p:cNvSpPr txBox="1"/>
          <p:nvPr/>
        </p:nvSpPr>
        <p:spPr>
          <a:xfrm>
            <a:off x="9173541" y="4245343"/>
            <a:ext cx="301845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OR proof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S1</a:t>
            </a:r>
            <a:r>
              <a:rPr lang="zh-CN" altLang="zh-CN" sz="20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S2</a:t>
            </a:r>
            <a:r>
              <a:rPr lang="zh-CN" altLang="zh-CN" sz="20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是有效的签名</a:t>
            </a:r>
            <a:endParaRPr lang="en-US" altLang="zh-CN" sz="2000" dirty="0"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zh-CN" altLang="zh-CN" sz="20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是一个</a:t>
            </a:r>
            <a:r>
              <a:rPr lang="en-US" altLang="zh-CN" sz="20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DDH</a:t>
            </a:r>
            <a:r>
              <a:rPr lang="zh-CN" altLang="zh-CN" sz="20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元组</a:t>
            </a:r>
            <a:endParaRPr lang="zh-CN" altLang="en-US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514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033F1E3-3BA1-4E4A-9F6A-5FA68F304FDA}"/>
              </a:ext>
            </a:extLst>
          </p:cNvPr>
          <p:cNvSpPr txBox="1"/>
          <p:nvPr/>
        </p:nvSpPr>
        <p:spPr>
          <a:xfrm>
            <a:off x="234950" y="139700"/>
            <a:ext cx="9999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BBSig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Pairing-free signature based on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Boneh-Boyen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IBE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41F53C0-6C16-47B4-84B9-78A52A351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276" y="964293"/>
            <a:ext cx="8538404" cy="565371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BBDE575-B18B-4231-87B4-B66FDEA09E73}"/>
              </a:ext>
            </a:extLst>
          </p:cNvPr>
          <p:cNvSpPr txBox="1"/>
          <p:nvPr/>
        </p:nvSpPr>
        <p:spPr>
          <a:xfrm>
            <a:off x="7675762" y="1842470"/>
            <a:ext cx="520707" cy="8309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S1</a:t>
            </a:r>
          </a:p>
          <a:p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S2</a:t>
            </a:r>
          </a:p>
          <a:p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U</a:t>
            </a:r>
            <a:endParaRPr lang="zh-CN" altLang="en-US" sz="1600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856B737-BF46-4BBB-B27E-E03D79D229C7}"/>
              </a:ext>
            </a:extLst>
          </p:cNvPr>
          <p:cNvSpPr txBox="1"/>
          <p:nvPr/>
        </p:nvSpPr>
        <p:spPr>
          <a:xfrm>
            <a:off x="7155054" y="4662286"/>
            <a:ext cx="520708" cy="5847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D2</a:t>
            </a:r>
          </a:p>
          <a:p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D3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4EFB7A7-D3CD-48CB-B069-074ED03DC7C4}"/>
              </a:ext>
            </a:extLst>
          </p:cNvPr>
          <p:cNvSpPr txBox="1"/>
          <p:nvPr/>
        </p:nvSpPr>
        <p:spPr>
          <a:xfrm>
            <a:off x="5347990" y="6301466"/>
            <a:ext cx="940166" cy="2616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endParaRPr lang="zh-CN" altLang="en-US" sz="1050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706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033F1E3-3BA1-4E4A-9F6A-5FA68F304FDA}"/>
              </a:ext>
            </a:extLst>
          </p:cNvPr>
          <p:cNvSpPr txBox="1"/>
          <p:nvPr/>
        </p:nvSpPr>
        <p:spPr>
          <a:xfrm>
            <a:off x="234950" y="139700"/>
            <a:ext cx="9999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BBSig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Pairing-free signature based on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Boneh-Boyen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IBE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7D0731-202F-40BB-9233-E3E860D6E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709" y="912769"/>
            <a:ext cx="7268582" cy="573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485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033F1E3-3BA1-4E4A-9F6A-5FA68F304FDA}"/>
              </a:ext>
            </a:extLst>
          </p:cNvPr>
          <p:cNvSpPr txBox="1"/>
          <p:nvPr/>
        </p:nvSpPr>
        <p:spPr>
          <a:xfrm>
            <a:off x="234950" y="139700"/>
            <a:ext cx="11406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PreBS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Unblinded interactive signing protocol for </a:t>
            </a:r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BBSig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signatures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C20CDC-7F24-45B8-B59F-17BA31A3A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23" y="1322557"/>
            <a:ext cx="11706553" cy="410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1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033F1E3-3BA1-4E4A-9F6A-5FA68F304FDA}"/>
              </a:ext>
            </a:extLst>
          </p:cNvPr>
          <p:cNvSpPr txBox="1"/>
          <p:nvPr/>
        </p:nvSpPr>
        <p:spPr>
          <a:xfrm>
            <a:off x="234950" y="139700"/>
            <a:ext cx="11406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PreBS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Unblinded interactive signing protocol for </a:t>
            </a:r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BBSig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signatures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59330D8-EA2E-48C8-9ADC-43ED6460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043"/>
          <a:stretch/>
        </p:blipFill>
        <p:spPr>
          <a:xfrm>
            <a:off x="970035" y="860990"/>
            <a:ext cx="9936093" cy="577652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E43F8E0-C752-4C80-9F01-5ABD28009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197" y="4280853"/>
            <a:ext cx="5400889" cy="159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227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033F1E3-3BA1-4E4A-9F6A-5FA68F304FDA}"/>
              </a:ext>
            </a:extLst>
          </p:cNvPr>
          <p:cNvSpPr txBox="1"/>
          <p:nvPr/>
        </p:nvSpPr>
        <p:spPr>
          <a:xfrm>
            <a:off x="234950" y="139700"/>
            <a:ext cx="11406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PreBS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Unblinded interactive signing protocol for </a:t>
            </a:r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BBSig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signatures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59330D8-EA2E-48C8-9ADC-43ED6460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293"/>
          <a:stretch/>
        </p:blipFill>
        <p:spPr>
          <a:xfrm>
            <a:off x="821023" y="974036"/>
            <a:ext cx="10549953" cy="479066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7EEB2D8-0E50-42D7-986D-A162060B70D3}"/>
              </a:ext>
            </a:extLst>
          </p:cNvPr>
          <p:cNvSpPr txBox="1"/>
          <p:nvPr/>
        </p:nvSpPr>
        <p:spPr>
          <a:xfrm>
            <a:off x="460237" y="5883964"/>
            <a:ext cx="48861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Security Analysis——OMUF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1D1B4A-260C-451F-920B-C85BAD7AD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713" y="1033669"/>
            <a:ext cx="4865853" cy="177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17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033F1E3-3BA1-4E4A-9F6A-5FA68F304FDA}"/>
              </a:ext>
            </a:extLst>
          </p:cNvPr>
          <p:cNvSpPr txBox="1"/>
          <p:nvPr/>
        </p:nvSpPr>
        <p:spPr>
          <a:xfrm>
            <a:off x="234950" y="139700"/>
            <a:ext cx="4846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BS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Partially blind signature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A8A789-AAE4-4278-A116-1FF7954B5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347" y="913639"/>
            <a:ext cx="9709305" cy="570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82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B2F2916-AE8B-4133-8411-F7CEBDFE42B2}"/>
              </a:ext>
            </a:extLst>
          </p:cNvPr>
          <p:cNvSpPr txBox="1"/>
          <p:nvPr/>
        </p:nvSpPr>
        <p:spPr>
          <a:xfrm>
            <a:off x="228600" y="95250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8C02A2-5122-41D5-AE59-91E4FD41A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31" y="1394905"/>
            <a:ext cx="10667537" cy="406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87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033F1E3-3BA1-4E4A-9F6A-5FA68F304FDA}"/>
              </a:ext>
            </a:extLst>
          </p:cNvPr>
          <p:cNvSpPr txBox="1"/>
          <p:nvPr/>
        </p:nvSpPr>
        <p:spPr>
          <a:xfrm>
            <a:off x="234950" y="139700"/>
            <a:ext cx="4846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BS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Partially blind signature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BD6A1D-0B44-4B42-B3E7-05B3A38FE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778"/>
          <a:stretch/>
        </p:blipFill>
        <p:spPr>
          <a:xfrm>
            <a:off x="1870073" y="2398846"/>
            <a:ext cx="8451851" cy="43553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8EC9B68-F208-4145-B18F-2B502C1C6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624" y="860047"/>
            <a:ext cx="9642751" cy="153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28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033F1E3-3BA1-4E4A-9F6A-5FA68F304FDA}"/>
              </a:ext>
            </a:extLst>
          </p:cNvPr>
          <p:cNvSpPr txBox="1"/>
          <p:nvPr/>
        </p:nvSpPr>
        <p:spPr>
          <a:xfrm>
            <a:off x="234950" y="139700"/>
            <a:ext cx="4846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BS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Partially blind signature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BD6A1D-0B44-4B42-B3E7-05B3A38FE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554"/>
          <a:stretch/>
        </p:blipFill>
        <p:spPr>
          <a:xfrm>
            <a:off x="234950" y="884227"/>
            <a:ext cx="7843769" cy="59737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CC0753-5C0F-47B7-A19D-A3FEFD23A0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5" t="66041" r="72862" b="16807"/>
          <a:stretch/>
        </p:blipFill>
        <p:spPr>
          <a:xfrm>
            <a:off x="9095866" y="73791"/>
            <a:ext cx="2862472" cy="29486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4CC0689-6384-453B-A353-123A9DEB6E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63" t="66033" r="8927" b="17291"/>
          <a:stretch/>
        </p:blipFill>
        <p:spPr>
          <a:xfrm>
            <a:off x="5149309" y="440337"/>
            <a:ext cx="6798365" cy="28667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5C729F7-2DF4-402B-BF03-3933648B7B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147" t="49803" r="665" b="33521"/>
          <a:stretch/>
        </p:blipFill>
        <p:spPr>
          <a:xfrm>
            <a:off x="5149309" y="73791"/>
            <a:ext cx="3898274" cy="2866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BEA47F9-7022-40C8-83A3-A9F3F2481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545" y="1023400"/>
            <a:ext cx="3659746" cy="467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80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033F1E3-3BA1-4E4A-9F6A-5FA68F304FDA}"/>
              </a:ext>
            </a:extLst>
          </p:cNvPr>
          <p:cNvSpPr txBox="1"/>
          <p:nvPr/>
        </p:nvSpPr>
        <p:spPr>
          <a:xfrm>
            <a:off x="234950" y="139700"/>
            <a:ext cx="4846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BS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Partially blind signature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29AFEF-2710-4233-822C-81682D296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941" y="887902"/>
            <a:ext cx="8394118" cy="583039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102F650-1CC2-4334-9028-39A29E965E6C}"/>
              </a:ext>
            </a:extLst>
          </p:cNvPr>
          <p:cNvSpPr txBox="1"/>
          <p:nvPr/>
        </p:nvSpPr>
        <p:spPr>
          <a:xfrm>
            <a:off x="5303906" y="246677"/>
            <a:ext cx="38069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Security Analysis</a:t>
            </a:r>
          </a:p>
        </p:txBody>
      </p:sp>
    </p:spTree>
    <p:extLst>
      <p:ext uri="{BB962C8B-B14F-4D97-AF65-F5344CB8AC3E}">
        <p14:creationId xmlns:p14="http://schemas.microsoft.com/office/powerpoint/2010/main" val="1565092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2A53945-A367-4C08-A6A2-D2361152E6C4}"/>
              </a:ext>
            </a:extLst>
          </p:cNvPr>
          <p:cNvSpPr txBox="1"/>
          <p:nvPr/>
        </p:nvSpPr>
        <p:spPr>
          <a:xfrm>
            <a:off x="228600" y="95250"/>
            <a:ext cx="5109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efficiency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4531D9B-9F1B-455A-BD8C-7018268A5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43" y="1180337"/>
            <a:ext cx="10048910" cy="267881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F5E2AA3-295B-4D50-9FDC-954B1B5A710F}"/>
              </a:ext>
            </a:extLst>
          </p:cNvPr>
          <p:cNvSpPr txBox="1"/>
          <p:nvPr/>
        </p:nvSpPr>
        <p:spPr>
          <a:xfrm>
            <a:off x="1071544" y="558663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zh-CN" sz="16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假设</a:t>
            </a:r>
            <a:r>
              <a:rPr lang="en-US" altLang="zh-CN" sz="16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λ = 128</a:t>
            </a:r>
            <a:r>
              <a:rPr lang="zh-CN" altLang="zh-CN" sz="16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，群元素和域元素使用</a:t>
            </a:r>
            <a:r>
              <a:rPr lang="en-US" altLang="zh-CN" sz="16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256</a:t>
            </a:r>
            <a:r>
              <a:rPr lang="zh-CN" altLang="zh-CN" sz="16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位表示</a:t>
            </a:r>
            <a:endParaRPr lang="en-US" altLang="zh-CN" sz="1600" dirty="0"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通过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Python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脚本计算得出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0ACA21-ADFD-473D-8A94-109316FC2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543" y="4424290"/>
            <a:ext cx="10048910" cy="116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73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C6079C-88D1-414A-A7A1-266A8CB9E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75391"/>
            <a:ext cx="9144000" cy="2387600"/>
          </a:xfrm>
        </p:spPr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Thanks!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1CF457BC-4205-4643-9442-275A98449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41317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Practical Blind Signatures in Pairing-Free Groups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ASIACRYPT 2024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2025.3.28</a:t>
            </a:r>
          </a:p>
        </p:txBody>
      </p:sp>
    </p:spTree>
    <p:extLst>
      <p:ext uri="{BB962C8B-B14F-4D97-AF65-F5344CB8AC3E}">
        <p14:creationId xmlns:p14="http://schemas.microsoft.com/office/powerpoint/2010/main" val="4160160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033F1E3-3BA1-4E4A-9F6A-5FA68F304FDA}"/>
              </a:ext>
            </a:extLst>
          </p:cNvPr>
          <p:cNvSpPr txBox="1"/>
          <p:nvPr/>
        </p:nvSpPr>
        <p:spPr>
          <a:xfrm>
            <a:off x="228600" y="95250"/>
            <a:ext cx="2689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871A6E-864A-447A-9019-CD1342C0B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165" y="945189"/>
            <a:ext cx="7511669" cy="23386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657C2E7-83B2-419B-8544-64FCDB03A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970" y="3429000"/>
            <a:ext cx="7600057" cy="327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06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2A53945-A367-4C08-A6A2-D2361152E6C4}"/>
              </a:ext>
            </a:extLst>
          </p:cNvPr>
          <p:cNvSpPr txBox="1"/>
          <p:nvPr/>
        </p:nvSpPr>
        <p:spPr>
          <a:xfrm>
            <a:off x="228600" y="95250"/>
            <a:ext cx="2082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BC06316B-8519-41AC-BF24-F46054A1915C}"/>
              </a:ext>
            </a:extLst>
          </p:cNvPr>
          <p:cNvGrpSpPr/>
          <p:nvPr/>
        </p:nvGrpSpPr>
        <p:grpSpPr>
          <a:xfrm>
            <a:off x="718209" y="927653"/>
            <a:ext cx="10755582" cy="5504162"/>
            <a:chOff x="284798" y="976707"/>
            <a:chExt cx="5594580" cy="266250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46FEDC8-5288-46CD-86D6-BF901E2AA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4798" y="3205377"/>
              <a:ext cx="5594578" cy="43383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CDC19A3-1C10-4B72-A8B9-88F635998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4800" y="976707"/>
              <a:ext cx="5594578" cy="2228670"/>
            </a:xfrm>
            <a:prstGeom prst="rect">
              <a:avLst/>
            </a:prstGeom>
          </p:spPr>
        </p:pic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38831926-8399-4ECA-BB9E-8285BC1E5570}"/>
              </a:ext>
            </a:extLst>
          </p:cNvPr>
          <p:cNvSpPr txBox="1"/>
          <p:nvPr/>
        </p:nvSpPr>
        <p:spPr>
          <a:xfrm>
            <a:off x="2567669" y="275343"/>
            <a:ext cx="5813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Ø"/>
            </a:pPr>
            <a:r>
              <a:rPr lang="zh-CN" altLang="zh-CN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lang="zh-CN" altLang="en-US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一个</a:t>
            </a:r>
            <a:r>
              <a:rPr lang="zh-CN" altLang="zh-CN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双线性对盲签名方案</a:t>
            </a:r>
            <a:endParaRPr lang="en-US" altLang="zh-CN" kern="100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328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2A53945-A367-4C08-A6A2-D2361152E6C4}"/>
              </a:ext>
            </a:extLst>
          </p:cNvPr>
          <p:cNvSpPr txBox="1"/>
          <p:nvPr/>
        </p:nvSpPr>
        <p:spPr>
          <a:xfrm>
            <a:off x="228600" y="95250"/>
            <a:ext cx="2082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688A805-95D8-4C69-9EB0-101F61735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388" y="845064"/>
            <a:ext cx="8357224" cy="3248673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AA9E2DDA-F652-4A4E-BA7A-C0DD5264572D}"/>
              </a:ext>
            </a:extLst>
          </p:cNvPr>
          <p:cNvGrpSpPr/>
          <p:nvPr/>
        </p:nvGrpSpPr>
        <p:grpSpPr>
          <a:xfrm>
            <a:off x="1917384" y="4196034"/>
            <a:ext cx="8357228" cy="2508802"/>
            <a:chOff x="284797" y="4046130"/>
            <a:chExt cx="5594575" cy="1535404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52D99A57-00B8-4967-93AE-6894318F3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4797" y="4046130"/>
              <a:ext cx="5594575" cy="765227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C0259FF-B534-4147-A605-E7EC676E6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4797" y="4811357"/>
              <a:ext cx="5594572" cy="77017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38831926-8399-4ECA-BB9E-8285BC1E5570}"/>
                  </a:ext>
                </a:extLst>
              </p:cNvPr>
              <p:cNvSpPr txBox="1"/>
              <p:nvPr/>
            </p:nvSpPr>
            <p:spPr>
              <a:xfrm>
                <a:off x="2441771" y="96436"/>
                <a:ext cx="807462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 algn="just">
                  <a:buFont typeface="Wingdings" panose="05000000000000000000" pitchFamily="2" charset="2"/>
                  <a:buChar char="Ø"/>
                </a:pPr>
                <a:r>
                  <a:rPr lang="zh-CN" altLang="zh-CN" kern="100" dirty="0"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通过用非交互式证明替换</a:t>
                </a:r>
                <a:r>
                  <a:rPr lang="zh-CN" altLang="en-US" kern="100" dirty="0"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双线性对运算以</a:t>
                </a:r>
                <a:r>
                  <a:rPr lang="zh-CN" altLang="zh-CN" kern="100" dirty="0"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去除双线性对</a:t>
                </a:r>
              </a:p>
              <a:p>
                <a:pPr marL="171450" indent="-171450" algn="just">
                  <a:buFont typeface="Wingdings" panose="05000000000000000000" pitchFamily="2" charset="2"/>
                  <a:buChar char="Ø"/>
                </a:pPr>
                <a:r>
                  <a:rPr lang="zh-CN" altLang="zh-CN" kern="100" dirty="0"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在未完成的签名交互中隐藏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kern="100" smtClea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i="1" kern="100" smtClea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kern="100" smtClea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zh-CN" altLang="zh-CN" kern="100" dirty="0"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的信息</a:t>
                </a:r>
                <a:r>
                  <a:rPr lang="zh-CN" altLang="en-US" kern="100" dirty="0"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以</a:t>
                </a:r>
                <a:r>
                  <a:rPr lang="zh-CN" altLang="en-US" kern="100" dirty="0"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达到</a:t>
                </a:r>
                <a:r>
                  <a:rPr lang="en-US" altLang="zh-CN" kern="100" dirty="0"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full one-more unforgeability</a:t>
                </a: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38831926-8399-4ECA-BB9E-8285BC1E5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771" y="96436"/>
                <a:ext cx="8074629" cy="646331"/>
              </a:xfrm>
              <a:prstGeom prst="rect">
                <a:avLst/>
              </a:prstGeom>
              <a:blipFill>
                <a:blip r:embed="rId6"/>
                <a:stretch>
                  <a:fillRect l="-529" t="-7547" b="-15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0820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2A53945-A367-4C08-A6A2-D2361152E6C4}"/>
              </a:ext>
            </a:extLst>
          </p:cNvPr>
          <p:cNvSpPr txBox="1"/>
          <p:nvPr/>
        </p:nvSpPr>
        <p:spPr>
          <a:xfrm>
            <a:off x="228600" y="95250"/>
            <a:ext cx="2082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F7F6D8F-FF02-4895-B55D-AAF875F58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487" y="975845"/>
            <a:ext cx="9781026" cy="382144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7778E01-08C0-4B9A-B213-F2FDC2F34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487" y="4893477"/>
            <a:ext cx="9781026" cy="1596095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38831926-8399-4ECA-BB9E-8285BC1E5570}"/>
              </a:ext>
            </a:extLst>
          </p:cNvPr>
          <p:cNvSpPr txBox="1"/>
          <p:nvPr/>
        </p:nvSpPr>
        <p:spPr>
          <a:xfrm>
            <a:off x="2445770" y="103687"/>
            <a:ext cx="81937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Ø"/>
            </a:pPr>
            <a:r>
              <a:rPr lang="zh-CN" altLang="zh-CN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将证明结构调整为基于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Diffie-Hellman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DH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）元组</a:t>
            </a:r>
            <a:r>
              <a:rPr lang="zh-CN" altLang="en-US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以</a:t>
            </a:r>
            <a:r>
              <a:rPr lang="zh-CN" altLang="zh-CN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避免</a:t>
            </a:r>
            <a:r>
              <a:rPr lang="en-US" altLang="zh-CN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rewinding</a:t>
            </a:r>
            <a:endParaRPr lang="zh-CN" altLang="zh-CN" kern="100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71450" indent="-171450" algn="just">
              <a:buFont typeface="Wingdings" panose="05000000000000000000" pitchFamily="2" charset="2"/>
              <a:buChar char="Ø"/>
            </a:pPr>
            <a:r>
              <a:rPr lang="zh-CN" altLang="zh-CN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扩展</a:t>
            </a:r>
            <a:r>
              <a:rPr lang="zh-CN" altLang="en-US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至</a:t>
            </a:r>
            <a:r>
              <a:rPr lang="zh-CN" altLang="zh-CN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部分盲签名</a:t>
            </a:r>
          </a:p>
        </p:txBody>
      </p:sp>
    </p:spTree>
    <p:extLst>
      <p:ext uri="{BB962C8B-B14F-4D97-AF65-F5344CB8AC3E}">
        <p14:creationId xmlns:p14="http://schemas.microsoft.com/office/powerpoint/2010/main" val="4096499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43673538-0F5F-4AA5-85DB-4C2CA5B5E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99" y="1275555"/>
            <a:ext cx="9571684" cy="498010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2A53945-A367-4C08-A6A2-D2361152E6C4}"/>
              </a:ext>
            </a:extLst>
          </p:cNvPr>
          <p:cNvSpPr txBox="1"/>
          <p:nvPr/>
        </p:nvSpPr>
        <p:spPr>
          <a:xfrm>
            <a:off x="228600" y="95250"/>
            <a:ext cx="2843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Preliminaries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F5C9164-FCC6-4507-AAF8-0380BE23601D}"/>
              </a:ext>
            </a:extLst>
          </p:cNvPr>
          <p:cNvSpPr txBox="1"/>
          <p:nvPr/>
        </p:nvSpPr>
        <p:spPr>
          <a:xfrm>
            <a:off x="9993086" y="4692694"/>
            <a:ext cx="204651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altLang="zh-CN" sz="20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DL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假设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altLang="zh-CN" sz="20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CDH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假设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altLang="zh-CN" sz="20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DDH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假设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altLang="zh-CN" sz="20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Q-DDH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假设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BD43107-65A8-4C2F-95F4-98CF64D13260}"/>
              </a:ext>
            </a:extLst>
          </p:cNvPr>
          <p:cNvCxnSpPr>
            <a:cxnSpLocks/>
          </p:cNvCxnSpPr>
          <p:nvPr/>
        </p:nvCxnSpPr>
        <p:spPr>
          <a:xfrm>
            <a:off x="3387261" y="5207569"/>
            <a:ext cx="77350" cy="1915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424E08B-DDA4-43B7-BB04-B988A06B9859}"/>
              </a:ext>
            </a:extLst>
          </p:cNvPr>
          <p:cNvCxnSpPr>
            <a:cxnSpLocks/>
          </p:cNvCxnSpPr>
          <p:nvPr/>
        </p:nvCxnSpPr>
        <p:spPr>
          <a:xfrm>
            <a:off x="5336297" y="5472897"/>
            <a:ext cx="77350" cy="1915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76AF997-B579-462E-9C28-FE5A9A9615BC}"/>
              </a:ext>
            </a:extLst>
          </p:cNvPr>
          <p:cNvCxnSpPr>
            <a:cxnSpLocks/>
          </p:cNvCxnSpPr>
          <p:nvPr/>
        </p:nvCxnSpPr>
        <p:spPr>
          <a:xfrm>
            <a:off x="9242025" y="5463707"/>
            <a:ext cx="77350" cy="1915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840EE578-6CD1-4D05-9F78-E1801AA9173C}"/>
              </a:ext>
            </a:extLst>
          </p:cNvPr>
          <p:cNvSpPr txBox="1"/>
          <p:nvPr/>
        </p:nvSpPr>
        <p:spPr>
          <a:xfrm>
            <a:off x="3334892" y="113422"/>
            <a:ext cx="48861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符号</a:t>
            </a:r>
            <a:endParaRPr lang="en-US" altLang="zh-CN" sz="16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假设</a:t>
            </a:r>
          </a:p>
        </p:txBody>
      </p:sp>
    </p:spTree>
    <p:extLst>
      <p:ext uri="{BB962C8B-B14F-4D97-AF65-F5344CB8AC3E}">
        <p14:creationId xmlns:p14="http://schemas.microsoft.com/office/powerpoint/2010/main" val="3091189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2A53945-A367-4C08-A6A2-D2361152E6C4}"/>
              </a:ext>
            </a:extLst>
          </p:cNvPr>
          <p:cNvSpPr txBox="1"/>
          <p:nvPr/>
        </p:nvSpPr>
        <p:spPr>
          <a:xfrm>
            <a:off x="228600" y="95250"/>
            <a:ext cx="2843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Preliminaries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146B3D-5A0D-44DD-B998-38BC13ABA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216" y="3219345"/>
            <a:ext cx="8423565" cy="28930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507CA6E-93D7-40AD-AECF-B5BB385DA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216" y="6112443"/>
            <a:ext cx="8423565" cy="52839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4B43890-139B-4DF5-B2C1-C4EAEE7E3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216" y="910329"/>
            <a:ext cx="8423565" cy="230901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C94DC4C-600A-4D27-9566-163C489C6A75}"/>
              </a:ext>
            </a:extLst>
          </p:cNvPr>
          <p:cNvSpPr txBox="1"/>
          <p:nvPr/>
        </p:nvSpPr>
        <p:spPr>
          <a:xfrm>
            <a:off x="3334892" y="113422"/>
            <a:ext cx="48861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部分盲签名方案</a:t>
            </a:r>
            <a:endParaRPr lang="en-US" altLang="zh-CN" sz="16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一次更多不可伪造性</a:t>
            </a:r>
          </a:p>
        </p:txBody>
      </p:sp>
    </p:spTree>
    <p:extLst>
      <p:ext uri="{BB962C8B-B14F-4D97-AF65-F5344CB8AC3E}">
        <p14:creationId xmlns:p14="http://schemas.microsoft.com/office/powerpoint/2010/main" val="2645270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2A53945-A367-4C08-A6A2-D2361152E6C4}"/>
              </a:ext>
            </a:extLst>
          </p:cNvPr>
          <p:cNvSpPr txBox="1"/>
          <p:nvPr/>
        </p:nvSpPr>
        <p:spPr>
          <a:xfrm>
            <a:off x="228600" y="95250"/>
            <a:ext cx="2843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Preliminaries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A324C7-57F0-4D22-B408-7332AD36D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093" y="1195130"/>
            <a:ext cx="10219814" cy="49753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C4929B4-9A91-4130-BDF9-5330FC1DF26E}"/>
              </a:ext>
            </a:extLst>
          </p:cNvPr>
          <p:cNvSpPr txBox="1"/>
          <p:nvPr/>
        </p:nvSpPr>
        <p:spPr>
          <a:xfrm>
            <a:off x="3334892" y="279072"/>
            <a:ext cx="48861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部分盲性</a:t>
            </a:r>
          </a:p>
        </p:txBody>
      </p:sp>
    </p:spTree>
    <p:extLst>
      <p:ext uri="{BB962C8B-B14F-4D97-AF65-F5344CB8AC3E}">
        <p14:creationId xmlns:p14="http://schemas.microsoft.com/office/powerpoint/2010/main" val="11241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3281</TotalTime>
  <Words>289</Words>
  <Application>Microsoft Office PowerPoint</Application>
  <PresentationFormat>宽屏</PresentationFormat>
  <Paragraphs>71</Paragraphs>
  <Slides>24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等线</vt:lpstr>
      <vt:lpstr>等线 Light</vt:lpstr>
      <vt:lpstr>Arial</vt:lpstr>
      <vt:lpstr>Cambria Math</vt:lpstr>
      <vt:lpstr>Times New Roman</vt:lpstr>
      <vt:lpstr>Wingdings</vt:lpstr>
      <vt:lpstr>Office 主题​​</vt:lpstr>
      <vt:lpstr>Practical Blind Signatures  in Pairing-Free Groups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博</dc:creator>
  <cp:lastModifiedBy>BoHuang</cp:lastModifiedBy>
  <cp:revision>77</cp:revision>
  <dcterms:created xsi:type="dcterms:W3CDTF">2025-03-13T08:55:43Z</dcterms:created>
  <dcterms:modified xsi:type="dcterms:W3CDTF">2025-03-27T09:31:50Z</dcterms:modified>
</cp:coreProperties>
</file>